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0275213" cy="42803763"/>
  <p:notesSz cx="6858000" cy="9144000"/>
  <p:defaultTextStyle>
    <a:defPPr>
      <a:defRPr lang="el-GR"/>
    </a:defPPr>
    <a:lvl1pPr marL="0" algn="l" defTabSz="3507730" rtl="0" eaLnBrk="1" latinLnBrk="0" hangingPunct="1">
      <a:defRPr sz="6905" kern="1200">
        <a:solidFill>
          <a:schemeClr val="tx1"/>
        </a:solidFill>
        <a:latin typeface="+mn-lt"/>
        <a:ea typeface="+mn-ea"/>
        <a:cs typeface="+mn-cs"/>
      </a:defRPr>
    </a:lvl1pPr>
    <a:lvl2pPr marL="1753865" algn="l" defTabSz="3507730" rtl="0" eaLnBrk="1" latinLnBrk="0" hangingPunct="1">
      <a:defRPr sz="6905" kern="1200">
        <a:solidFill>
          <a:schemeClr val="tx1"/>
        </a:solidFill>
        <a:latin typeface="+mn-lt"/>
        <a:ea typeface="+mn-ea"/>
        <a:cs typeface="+mn-cs"/>
      </a:defRPr>
    </a:lvl2pPr>
    <a:lvl3pPr marL="3507730" algn="l" defTabSz="3507730" rtl="0" eaLnBrk="1" latinLnBrk="0" hangingPunct="1">
      <a:defRPr sz="6905" kern="1200">
        <a:solidFill>
          <a:schemeClr val="tx1"/>
        </a:solidFill>
        <a:latin typeface="+mn-lt"/>
        <a:ea typeface="+mn-ea"/>
        <a:cs typeface="+mn-cs"/>
      </a:defRPr>
    </a:lvl3pPr>
    <a:lvl4pPr marL="5261595" algn="l" defTabSz="3507730" rtl="0" eaLnBrk="1" latinLnBrk="0" hangingPunct="1">
      <a:defRPr sz="6905" kern="1200">
        <a:solidFill>
          <a:schemeClr val="tx1"/>
        </a:solidFill>
        <a:latin typeface="+mn-lt"/>
        <a:ea typeface="+mn-ea"/>
        <a:cs typeface="+mn-cs"/>
      </a:defRPr>
    </a:lvl4pPr>
    <a:lvl5pPr marL="7015460" algn="l" defTabSz="3507730" rtl="0" eaLnBrk="1" latinLnBrk="0" hangingPunct="1">
      <a:defRPr sz="6905" kern="1200">
        <a:solidFill>
          <a:schemeClr val="tx1"/>
        </a:solidFill>
        <a:latin typeface="+mn-lt"/>
        <a:ea typeface="+mn-ea"/>
        <a:cs typeface="+mn-cs"/>
      </a:defRPr>
    </a:lvl5pPr>
    <a:lvl6pPr marL="8769325" algn="l" defTabSz="3507730" rtl="0" eaLnBrk="1" latinLnBrk="0" hangingPunct="1">
      <a:defRPr sz="6905" kern="1200">
        <a:solidFill>
          <a:schemeClr val="tx1"/>
        </a:solidFill>
        <a:latin typeface="+mn-lt"/>
        <a:ea typeface="+mn-ea"/>
        <a:cs typeface="+mn-cs"/>
      </a:defRPr>
    </a:lvl6pPr>
    <a:lvl7pPr marL="10523190" algn="l" defTabSz="3507730" rtl="0" eaLnBrk="1" latinLnBrk="0" hangingPunct="1">
      <a:defRPr sz="6905" kern="1200">
        <a:solidFill>
          <a:schemeClr val="tx1"/>
        </a:solidFill>
        <a:latin typeface="+mn-lt"/>
        <a:ea typeface="+mn-ea"/>
        <a:cs typeface="+mn-cs"/>
      </a:defRPr>
    </a:lvl7pPr>
    <a:lvl8pPr marL="12277054" algn="l" defTabSz="3507730" rtl="0" eaLnBrk="1" latinLnBrk="0" hangingPunct="1">
      <a:defRPr sz="6905" kern="1200">
        <a:solidFill>
          <a:schemeClr val="tx1"/>
        </a:solidFill>
        <a:latin typeface="+mn-lt"/>
        <a:ea typeface="+mn-ea"/>
        <a:cs typeface="+mn-cs"/>
      </a:defRPr>
    </a:lvl8pPr>
    <a:lvl9pPr marL="14030919" algn="l" defTabSz="3507730" rtl="0" eaLnBrk="1" latinLnBrk="0"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1" userDrawn="1">
          <p15:clr>
            <a:srgbClr val="A4A3A4"/>
          </p15:clr>
        </p15:guide>
        <p15:guide id="2" pos="95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8" d="100"/>
          <a:sy n="18" d="100"/>
        </p:scale>
        <p:origin x="2814" y="144"/>
      </p:cViewPr>
      <p:guideLst>
        <p:guide orient="horz" pos="13481"/>
        <p:guide pos="95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641FAB-576F-4263-AE4E-CE31EA325DC2}" type="datetimeFigureOut">
              <a:rPr lang="el-GR" smtClean="0"/>
              <a:t>26/4/2025</a:t>
            </a:fld>
            <a:endParaRPr lang="el-GR"/>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348B12-B421-4540-9383-23847D1CAECE}" type="slidenum">
              <a:rPr lang="el-GR" smtClean="0"/>
              <a:t>‹#›</a:t>
            </a:fld>
            <a:endParaRPr lang="el-GR"/>
          </a:p>
        </p:txBody>
      </p:sp>
    </p:spTree>
    <p:extLst>
      <p:ext uri="{BB962C8B-B14F-4D97-AF65-F5344CB8AC3E}">
        <p14:creationId xmlns:p14="http://schemas.microsoft.com/office/powerpoint/2010/main" val="3769978537"/>
      </p:ext>
    </p:extLst>
  </p:cSld>
  <p:clrMap bg1="lt1" tx1="dk1" bg2="lt2" tx2="dk2" accent1="accent1" accent2="accent2" accent3="accent3" accent4="accent4" accent5="accent5" accent6="accent6" hlink="hlink" folHlink="folHlink"/>
  <p:notesStyle>
    <a:lvl1pPr marL="0" algn="l" defTabSz="3507730" rtl="0" eaLnBrk="1" latinLnBrk="0" hangingPunct="1">
      <a:defRPr sz="4603" kern="1200">
        <a:solidFill>
          <a:schemeClr val="tx1"/>
        </a:solidFill>
        <a:latin typeface="+mn-lt"/>
        <a:ea typeface="+mn-ea"/>
        <a:cs typeface="+mn-cs"/>
      </a:defRPr>
    </a:lvl1pPr>
    <a:lvl2pPr marL="1753865" algn="l" defTabSz="3507730" rtl="0" eaLnBrk="1" latinLnBrk="0" hangingPunct="1">
      <a:defRPr sz="4603" kern="1200">
        <a:solidFill>
          <a:schemeClr val="tx1"/>
        </a:solidFill>
        <a:latin typeface="+mn-lt"/>
        <a:ea typeface="+mn-ea"/>
        <a:cs typeface="+mn-cs"/>
      </a:defRPr>
    </a:lvl2pPr>
    <a:lvl3pPr marL="3507730" algn="l" defTabSz="3507730" rtl="0" eaLnBrk="1" latinLnBrk="0" hangingPunct="1">
      <a:defRPr sz="4603" kern="1200">
        <a:solidFill>
          <a:schemeClr val="tx1"/>
        </a:solidFill>
        <a:latin typeface="+mn-lt"/>
        <a:ea typeface="+mn-ea"/>
        <a:cs typeface="+mn-cs"/>
      </a:defRPr>
    </a:lvl3pPr>
    <a:lvl4pPr marL="5261595" algn="l" defTabSz="3507730" rtl="0" eaLnBrk="1" latinLnBrk="0" hangingPunct="1">
      <a:defRPr sz="4603" kern="1200">
        <a:solidFill>
          <a:schemeClr val="tx1"/>
        </a:solidFill>
        <a:latin typeface="+mn-lt"/>
        <a:ea typeface="+mn-ea"/>
        <a:cs typeface="+mn-cs"/>
      </a:defRPr>
    </a:lvl4pPr>
    <a:lvl5pPr marL="7015460" algn="l" defTabSz="3507730" rtl="0" eaLnBrk="1" latinLnBrk="0" hangingPunct="1">
      <a:defRPr sz="4603" kern="1200">
        <a:solidFill>
          <a:schemeClr val="tx1"/>
        </a:solidFill>
        <a:latin typeface="+mn-lt"/>
        <a:ea typeface="+mn-ea"/>
        <a:cs typeface="+mn-cs"/>
      </a:defRPr>
    </a:lvl5pPr>
    <a:lvl6pPr marL="8769325" algn="l" defTabSz="3507730" rtl="0" eaLnBrk="1" latinLnBrk="0" hangingPunct="1">
      <a:defRPr sz="4603" kern="1200">
        <a:solidFill>
          <a:schemeClr val="tx1"/>
        </a:solidFill>
        <a:latin typeface="+mn-lt"/>
        <a:ea typeface="+mn-ea"/>
        <a:cs typeface="+mn-cs"/>
      </a:defRPr>
    </a:lvl6pPr>
    <a:lvl7pPr marL="10523190" algn="l" defTabSz="3507730" rtl="0" eaLnBrk="1" latinLnBrk="0" hangingPunct="1">
      <a:defRPr sz="4603" kern="1200">
        <a:solidFill>
          <a:schemeClr val="tx1"/>
        </a:solidFill>
        <a:latin typeface="+mn-lt"/>
        <a:ea typeface="+mn-ea"/>
        <a:cs typeface="+mn-cs"/>
      </a:defRPr>
    </a:lvl7pPr>
    <a:lvl8pPr marL="12277054" algn="l" defTabSz="3507730" rtl="0" eaLnBrk="1" latinLnBrk="0" hangingPunct="1">
      <a:defRPr sz="4603" kern="1200">
        <a:solidFill>
          <a:schemeClr val="tx1"/>
        </a:solidFill>
        <a:latin typeface="+mn-lt"/>
        <a:ea typeface="+mn-ea"/>
        <a:cs typeface="+mn-cs"/>
      </a:defRPr>
    </a:lvl8pPr>
    <a:lvl9pPr marL="14030919" algn="l" defTabSz="3507730" rtl="0" eaLnBrk="1" latinLnBrk="0" hangingPunct="1">
      <a:defRPr sz="460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CB348B12-B421-4540-9383-23847D1CAECE}" type="slidenum">
              <a:rPr lang="el-GR" smtClean="0"/>
              <a:t>1</a:t>
            </a:fld>
            <a:endParaRPr lang="el-GR"/>
          </a:p>
        </p:txBody>
      </p:sp>
    </p:spTree>
    <p:extLst>
      <p:ext uri="{BB962C8B-B14F-4D97-AF65-F5344CB8AC3E}">
        <p14:creationId xmlns:p14="http://schemas.microsoft.com/office/powerpoint/2010/main" val="1970747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4" name="Content Placeholder 2"/>
          <p:cNvSpPr>
            <a:spLocks noGrp="1"/>
          </p:cNvSpPr>
          <p:nvPr>
            <p:ph sz="half" idx="1"/>
          </p:nvPr>
        </p:nvSpPr>
        <p:spPr>
          <a:xfrm>
            <a:off x="2058000" y="6136185"/>
            <a:ext cx="26135791" cy="7920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5" name="Content Placeholder 2"/>
          <p:cNvSpPr>
            <a:spLocks noGrp="1"/>
          </p:cNvSpPr>
          <p:nvPr>
            <p:ph sz="half" idx="11"/>
          </p:nvPr>
        </p:nvSpPr>
        <p:spPr>
          <a:xfrm>
            <a:off x="2081421" y="7303737"/>
            <a:ext cx="26074688" cy="31524079"/>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Tree>
    <p:extLst>
      <p:ext uri="{BB962C8B-B14F-4D97-AF65-F5344CB8AC3E}">
        <p14:creationId xmlns:p14="http://schemas.microsoft.com/office/powerpoint/2010/main" val="2661665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2081421" y="7864377"/>
            <a:ext cx="12866966" cy="31611512"/>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4" name="Content Placeholder 3"/>
          <p:cNvSpPr>
            <a:spLocks noGrp="1"/>
          </p:cNvSpPr>
          <p:nvPr>
            <p:ph sz="half" idx="2"/>
          </p:nvPr>
        </p:nvSpPr>
        <p:spPr>
          <a:xfrm>
            <a:off x="15326826" y="7864377"/>
            <a:ext cx="12866966" cy="31611512"/>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9" name="Content Placeholder 2"/>
          <p:cNvSpPr>
            <a:spLocks noGrp="1"/>
          </p:cNvSpPr>
          <p:nvPr>
            <p:ph sz="half" idx="10"/>
          </p:nvPr>
        </p:nvSpPr>
        <p:spPr>
          <a:xfrm>
            <a:off x="2058000" y="6136185"/>
            <a:ext cx="26135791" cy="7920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Tree>
    <p:extLst>
      <p:ext uri="{BB962C8B-B14F-4D97-AF65-F5344CB8AC3E}">
        <p14:creationId xmlns:p14="http://schemas.microsoft.com/office/powerpoint/2010/main" val="2990995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Tree>
    <p:extLst>
      <p:ext uri="{BB962C8B-B14F-4D97-AF65-F5344CB8AC3E}">
        <p14:creationId xmlns:p14="http://schemas.microsoft.com/office/powerpoint/2010/main" val="1742153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085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817606" y="1241881"/>
            <a:ext cx="9540000" cy="1758224"/>
          </a:xfrm>
          <a:prstGeom prst="rect">
            <a:avLst/>
          </a:prstGeom>
        </p:spPr>
      </p:pic>
      <p:pic>
        <p:nvPicPr>
          <p:cNvPr id="9" name="Picture 8"/>
          <p:cNvPicPr>
            <a:picLocks noChangeAspect="1"/>
          </p:cNvPicPr>
          <p:nvPr userDrawn="1"/>
        </p:nvPicPr>
        <p:blipFill>
          <a:blip r:embed="rId7"/>
          <a:stretch>
            <a:fillRect/>
          </a:stretch>
        </p:blipFill>
        <p:spPr>
          <a:xfrm>
            <a:off x="1997606" y="40414523"/>
            <a:ext cx="8602202" cy="1365622"/>
          </a:xfrm>
          <a:prstGeom prst="rect">
            <a:avLst/>
          </a:prstGeom>
        </p:spPr>
      </p:pic>
      <p:sp>
        <p:nvSpPr>
          <p:cNvPr id="2" name="Title Placeholder 1"/>
          <p:cNvSpPr>
            <a:spLocks noGrp="1"/>
          </p:cNvSpPr>
          <p:nvPr>
            <p:ph type="title"/>
          </p:nvPr>
        </p:nvSpPr>
        <p:spPr>
          <a:xfrm>
            <a:off x="2081421" y="3657599"/>
            <a:ext cx="26112371" cy="2103121"/>
          </a:xfrm>
          <a:prstGeom prst="rect">
            <a:avLst/>
          </a:prstGeom>
        </p:spPr>
        <p:txBody>
          <a:bodyPr vert="horz" lIns="91440" tIns="45720" rIns="91440" bIns="45720" rtlCol="0" anchor="ctr">
            <a:normAutofit/>
          </a:bodyPr>
          <a:lstStyle/>
          <a:p>
            <a:r>
              <a:rPr lang="en-US" dirty="0" smtClean="0"/>
              <a:t>Click to edit Master title style</a:t>
            </a:r>
            <a:endParaRPr lang="el-GR" dirty="0"/>
          </a:p>
        </p:txBody>
      </p:sp>
      <p:sp>
        <p:nvSpPr>
          <p:cNvPr id="3" name="Text Placeholder 2"/>
          <p:cNvSpPr>
            <a:spLocks noGrp="1"/>
          </p:cNvSpPr>
          <p:nvPr>
            <p:ph type="body" idx="1"/>
          </p:nvPr>
        </p:nvSpPr>
        <p:spPr>
          <a:xfrm>
            <a:off x="2081421" y="6418214"/>
            <a:ext cx="26112371" cy="12781409"/>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 Second level</a:t>
            </a:r>
          </a:p>
          <a:p>
            <a:pPr lvl="2"/>
            <a:r>
              <a:rPr lang="en-US" dirty="0" smtClean="0"/>
              <a:t> Third level</a:t>
            </a:r>
          </a:p>
          <a:p>
            <a:pPr lvl="3"/>
            <a:r>
              <a:rPr lang="en-US" dirty="0" smtClean="0"/>
              <a:t> Fourth level</a:t>
            </a:r>
          </a:p>
          <a:p>
            <a:pPr lvl="4"/>
            <a:r>
              <a:rPr lang="en-US" dirty="0" smtClean="0"/>
              <a:t>Fifth level</a:t>
            </a:r>
            <a:endParaRPr lang="el-GR" dirty="0"/>
          </a:p>
        </p:txBody>
      </p:sp>
      <p:sp>
        <p:nvSpPr>
          <p:cNvPr id="11" name="TextBox 10"/>
          <p:cNvSpPr txBox="1"/>
          <p:nvPr userDrawn="1"/>
        </p:nvSpPr>
        <p:spPr>
          <a:xfrm>
            <a:off x="12833350" y="1241881"/>
            <a:ext cx="15360442" cy="1692771"/>
          </a:xfrm>
          <a:prstGeom prst="rect">
            <a:avLst/>
          </a:prstGeom>
          <a:noFill/>
        </p:spPr>
        <p:txBody>
          <a:bodyPr wrap="square" rtlCol="0">
            <a:spAutoFit/>
          </a:bodyPr>
          <a:lstStyle/>
          <a:p>
            <a:r>
              <a:rPr lang="en-US" sz="4800" b="1" kern="1200" dirty="0" smtClean="0">
                <a:solidFill>
                  <a:schemeClr val="accent1">
                    <a:lumMod val="75000"/>
                  </a:schemeClr>
                </a:solidFill>
                <a:effectLst/>
                <a:latin typeface="+mn-lt"/>
                <a:ea typeface="+mn-ea"/>
                <a:cs typeface="+mn-cs"/>
              </a:rPr>
              <a:t>International Workshop on</a:t>
            </a:r>
          </a:p>
          <a:p>
            <a:r>
              <a:rPr lang="en-US" sz="5600" b="1" kern="1200" dirty="0" smtClean="0">
                <a:solidFill>
                  <a:schemeClr val="accent1">
                    <a:lumMod val="50000"/>
                  </a:schemeClr>
                </a:solidFill>
                <a:effectLst/>
                <a:latin typeface="+mn-lt"/>
                <a:ea typeface="+mn-ea"/>
                <a:cs typeface="+mn-cs"/>
              </a:rPr>
              <a:t>Physics and Mathematics of Topological Textures</a:t>
            </a:r>
            <a:endParaRPr lang="el-GR" sz="5600" kern="1200" dirty="0">
              <a:solidFill>
                <a:schemeClr val="accent1">
                  <a:lumMod val="50000"/>
                </a:schemeClr>
              </a:solidFill>
              <a:effectLst/>
              <a:latin typeface="+mn-lt"/>
              <a:ea typeface="+mn-ea"/>
              <a:cs typeface="+mn-cs"/>
            </a:endParaRPr>
          </a:p>
        </p:txBody>
      </p:sp>
      <p:sp>
        <p:nvSpPr>
          <p:cNvPr id="12" name="Footer Placeholder 4"/>
          <p:cNvSpPr txBox="1">
            <a:spLocks/>
          </p:cNvSpPr>
          <p:nvPr userDrawn="1"/>
        </p:nvSpPr>
        <p:spPr>
          <a:xfrm>
            <a:off x="18090625" y="40051953"/>
            <a:ext cx="10217884" cy="1801405"/>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lstStyle>
            <a:defPPr>
              <a:defRPr lang="el-GR"/>
            </a:defPPr>
            <a:lvl1pPr marL="0" algn="just" defTabSz="3507730" rtl="0" eaLnBrk="1" latinLnBrk="0" hangingPunct="1">
              <a:defRPr sz="1800" kern="1200">
                <a:solidFill>
                  <a:schemeClr val="tx1">
                    <a:tint val="75000"/>
                  </a:schemeClr>
                </a:solidFill>
                <a:latin typeface="+mn-lt"/>
                <a:ea typeface="+mn-ea"/>
                <a:cs typeface="+mn-cs"/>
              </a:defRPr>
            </a:lvl1pPr>
            <a:lvl2pPr marL="1753865" algn="l" defTabSz="3507730" rtl="0" eaLnBrk="1" latinLnBrk="0" hangingPunct="1">
              <a:defRPr sz="6905" kern="1200">
                <a:solidFill>
                  <a:schemeClr val="tx1"/>
                </a:solidFill>
                <a:latin typeface="+mn-lt"/>
                <a:ea typeface="+mn-ea"/>
                <a:cs typeface="+mn-cs"/>
              </a:defRPr>
            </a:lvl2pPr>
            <a:lvl3pPr marL="3507730" algn="l" defTabSz="3507730" rtl="0" eaLnBrk="1" latinLnBrk="0" hangingPunct="1">
              <a:defRPr sz="6905" kern="1200">
                <a:solidFill>
                  <a:schemeClr val="tx1"/>
                </a:solidFill>
                <a:latin typeface="+mn-lt"/>
                <a:ea typeface="+mn-ea"/>
                <a:cs typeface="+mn-cs"/>
              </a:defRPr>
            </a:lvl3pPr>
            <a:lvl4pPr marL="5261595" algn="l" defTabSz="3507730" rtl="0" eaLnBrk="1" latinLnBrk="0" hangingPunct="1">
              <a:defRPr sz="6905" kern="1200">
                <a:solidFill>
                  <a:schemeClr val="tx1"/>
                </a:solidFill>
                <a:latin typeface="+mn-lt"/>
                <a:ea typeface="+mn-ea"/>
                <a:cs typeface="+mn-cs"/>
              </a:defRPr>
            </a:lvl4pPr>
            <a:lvl5pPr marL="7015460" algn="l" defTabSz="3507730" rtl="0" eaLnBrk="1" latinLnBrk="0" hangingPunct="1">
              <a:defRPr sz="6905" kern="1200">
                <a:solidFill>
                  <a:schemeClr val="tx1"/>
                </a:solidFill>
                <a:latin typeface="+mn-lt"/>
                <a:ea typeface="+mn-ea"/>
                <a:cs typeface="+mn-cs"/>
              </a:defRPr>
            </a:lvl5pPr>
            <a:lvl6pPr marL="8769325" algn="l" defTabSz="3507730" rtl="0" eaLnBrk="1" latinLnBrk="0" hangingPunct="1">
              <a:defRPr sz="6905" kern="1200">
                <a:solidFill>
                  <a:schemeClr val="tx1"/>
                </a:solidFill>
                <a:latin typeface="+mn-lt"/>
                <a:ea typeface="+mn-ea"/>
                <a:cs typeface="+mn-cs"/>
              </a:defRPr>
            </a:lvl6pPr>
            <a:lvl7pPr marL="10523190" algn="l" defTabSz="3507730" rtl="0" eaLnBrk="1" latinLnBrk="0" hangingPunct="1">
              <a:defRPr sz="6905" kern="1200">
                <a:solidFill>
                  <a:schemeClr val="tx1"/>
                </a:solidFill>
                <a:latin typeface="+mn-lt"/>
                <a:ea typeface="+mn-ea"/>
                <a:cs typeface="+mn-cs"/>
              </a:defRPr>
            </a:lvl7pPr>
            <a:lvl8pPr marL="12277054" algn="l" defTabSz="3507730" rtl="0" eaLnBrk="1" latinLnBrk="0" hangingPunct="1">
              <a:defRPr sz="6905" kern="1200">
                <a:solidFill>
                  <a:schemeClr val="tx1"/>
                </a:solidFill>
                <a:latin typeface="+mn-lt"/>
                <a:ea typeface="+mn-ea"/>
                <a:cs typeface="+mn-cs"/>
              </a:defRPr>
            </a:lvl8pPr>
            <a:lvl9pPr marL="14030919" algn="l" defTabSz="3507730" rtl="0" eaLnBrk="1" latinLnBrk="0" hangingPunct="1">
              <a:defRPr sz="6905" kern="1200">
                <a:solidFill>
                  <a:schemeClr val="tx1"/>
                </a:solidFill>
                <a:latin typeface="+mn-lt"/>
                <a:ea typeface="+mn-ea"/>
                <a:cs typeface="+mn-cs"/>
              </a:defRPr>
            </a:lvl9pPr>
          </a:lstStyle>
          <a:p>
            <a:r>
              <a:rPr lang="en-US" dirty="0" smtClean="0"/>
              <a:t>This poster is based upon work from COST Action POLYTOPO-CA23134, supported by COST (European Cooperation in Science and Technology).</a:t>
            </a:r>
          </a:p>
          <a:p>
            <a:endParaRPr lang="en-US" dirty="0" smtClean="0"/>
          </a:p>
          <a:p>
            <a:r>
              <a:rPr lang="en-US" dirty="0" smtClean="0"/>
              <a:t>COST (European Cooperation in Science and Technology) is a funding agency for research and innovation networks. Our Actions help connect research initiatives across Europe and enable scientists to grow their ideas by sharing them with their peers. This boosts their research, career and innovation.</a:t>
            </a:r>
            <a:endParaRPr lang="el-GR" dirty="0"/>
          </a:p>
        </p:txBody>
      </p:sp>
    </p:spTree>
    <p:extLst>
      <p:ext uri="{BB962C8B-B14F-4D97-AF65-F5344CB8AC3E}">
        <p14:creationId xmlns:p14="http://schemas.microsoft.com/office/powerpoint/2010/main" val="411122328"/>
      </p:ext>
    </p:extLst>
  </p:cSld>
  <p:clrMap bg1="lt1" tx1="dk1" bg2="lt2" tx2="dk2" accent1="accent1" accent2="accent2" accent3="accent3" accent4="accent4" accent5="accent5" accent6="accent6" hlink="hlink" folHlink="folHlink"/>
  <p:sldLayoutIdLst>
    <p:sldLayoutId id="2147483657" r:id="rId1"/>
    <p:sldLayoutId id="2147483652" r:id="rId2"/>
    <p:sldLayoutId id="2147483654" r:id="rId3"/>
    <p:sldLayoutId id="2147483655" r:id="rId4"/>
  </p:sldLayoutIdLst>
  <p:txStyles>
    <p:titleStyle>
      <a:lvl1pPr algn="l" defTabSz="914400" rtl="0" eaLnBrk="1" latinLnBrk="0" hangingPunct="1">
        <a:lnSpc>
          <a:spcPct val="90000"/>
        </a:lnSpc>
        <a:spcBef>
          <a:spcPct val="0"/>
        </a:spcBef>
        <a:buNone/>
        <a:defRPr sz="8000" b="1" kern="1200">
          <a:solidFill>
            <a:srgbClr val="0070C0"/>
          </a:solidFill>
          <a:latin typeface="+mj-lt"/>
          <a:ea typeface="+mj-ea"/>
          <a:cs typeface="+mj-cs"/>
        </a:defRPr>
      </a:lvl1pPr>
    </p:titleStyle>
    <p:bodyStyle>
      <a:lvl1pPr marL="685800" indent="-685800" algn="l" defTabSz="914400" rtl="0" eaLnBrk="1" latinLnBrk="0" hangingPunct="1">
        <a:lnSpc>
          <a:spcPct val="90000"/>
        </a:lnSpc>
        <a:spcBef>
          <a:spcPts val="1000"/>
        </a:spcBef>
        <a:buFontTx/>
        <a:buBlip>
          <a:blip r:embed="rId8"/>
        </a:buBlip>
        <a:defRPr sz="4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Tx/>
        <a:buBlip>
          <a:blip r:embed="rId9"/>
        </a:buBlip>
        <a:defRPr sz="4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Blip>
          <a:blip r:embed="rId8"/>
        </a:buBlip>
        <a:defRPr sz="3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Blip>
          <a:blip r:embed="rId9"/>
        </a:buBlip>
        <a:defRPr sz="2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Blip>
          <a:blip r:embed="rId8"/>
        </a:buBlip>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l-GR"/>
          </a:p>
        </p:txBody>
      </p:sp>
      <p:sp>
        <p:nvSpPr>
          <p:cNvPr id="8" name="Content Placeholder 7"/>
          <p:cNvSpPr>
            <a:spLocks noGrp="1"/>
          </p:cNvSpPr>
          <p:nvPr>
            <p:ph sz="half" idx="1"/>
          </p:nvPr>
        </p:nvSpPr>
        <p:spPr/>
        <p:txBody>
          <a:bodyPr/>
          <a:lstStyle/>
          <a:p>
            <a:endParaRPr lang="el-GR"/>
          </a:p>
        </p:txBody>
      </p:sp>
      <p:sp>
        <p:nvSpPr>
          <p:cNvPr id="9" name="Content Placeholder 8"/>
          <p:cNvSpPr>
            <a:spLocks noGrp="1"/>
          </p:cNvSpPr>
          <p:nvPr>
            <p:ph sz="half" idx="11"/>
          </p:nvPr>
        </p:nvSpPr>
        <p:spPr/>
        <p:txBody>
          <a:bodyPr/>
          <a:lstStyle/>
          <a:p>
            <a:endParaRPr lang="el-GR" dirty="0"/>
          </a:p>
        </p:txBody>
      </p:sp>
    </p:spTree>
    <p:extLst>
      <p:ext uri="{BB962C8B-B14F-4D97-AF65-F5344CB8AC3E}">
        <p14:creationId xmlns:p14="http://schemas.microsoft.com/office/powerpoint/2010/main" val="15604598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1</Words>
  <Application>Microsoft Office PowerPoint</Application>
  <PresentationFormat>Custom</PresentationFormat>
  <Paragraphs>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Yorgis</dc:creator>
  <cp:lastModifiedBy>Yorgis</cp:lastModifiedBy>
  <cp:revision>7</cp:revision>
  <dcterms:created xsi:type="dcterms:W3CDTF">2025-04-25T18:33:02Z</dcterms:created>
  <dcterms:modified xsi:type="dcterms:W3CDTF">2025-04-26T04:50:28Z</dcterms:modified>
</cp:coreProperties>
</file>